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3" r:id="rId2"/>
    <p:sldId id="287" r:id="rId3"/>
    <p:sldId id="281" r:id="rId4"/>
    <p:sldId id="288" r:id="rId5"/>
    <p:sldId id="274" r:id="rId6"/>
    <p:sldId id="275" r:id="rId7"/>
    <p:sldId id="284" r:id="rId8"/>
    <p:sldId id="260" r:id="rId9"/>
    <p:sldId id="270" r:id="rId10"/>
    <p:sldId id="286" r:id="rId11"/>
    <p:sldId id="285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>
        <p:scale>
          <a:sx n="118" d="100"/>
          <a:sy n="118" d="100"/>
        </p:scale>
        <p:origin x="-28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958" y="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49CBD-384B-40B5-9D90-DBF5BBD8646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E1B09-7B10-48C2-B7EE-E12A23156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497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24E43-A035-4A86-881A-5A0AA595F2B3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2AA18-DDC7-4E51-AEF5-33974F417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34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1EC5B-2A7B-447C-8B90-CCDF733461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98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1EC5B-2A7B-447C-8B90-CCDF7334611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24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AA18-DDC7-4E51-AEF5-33974F41704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430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AA18-DDC7-4E51-AEF5-33974F41704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918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AQS is a floor standard, not a ceiling</a:t>
            </a:r>
          </a:p>
          <a:p>
            <a:r>
              <a:rPr lang="en-GB" dirty="0"/>
              <a:t>AQS is an MOT style standard, beware bad drivers</a:t>
            </a:r>
          </a:p>
          <a:p>
            <a:r>
              <a:rPr lang="en-GB" dirty="0"/>
              <a:t>Does not cover key areas of quality </a:t>
            </a:r>
            <a:r>
              <a:rPr lang="en-GB" dirty="0" err="1"/>
              <a:t>i.e</a:t>
            </a:r>
            <a:r>
              <a:rPr lang="en-GB" dirty="0"/>
              <a:t> peer review</a:t>
            </a:r>
          </a:p>
          <a:p>
            <a:r>
              <a:rPr lang="en-GB" dirty="0"/>
              <a:t>Beware of the smell of new paint </a:t>
            </a:r>
          </a:p>
          <a:p>
            <a:r>
              <a:rPr lang="en-GB" dirty="0"/>
              <a:t>Must not overload, but must be robust</a:t>
            </a:r>
          </a:p>
          <a:p>
            <a:r>
              <a:rPr lang="en-GB" dirty="0"/>
              <a:t>Must be flexible, valid and applicable to varied services</a:t>
            </a:r>
          </a:p>
          <a:p>
            <a:r>
              <a:rPr lang="en-GB" dirty="0"/>
              <a:t>Not regulatory, nor compulsory, ‘no teeth’?</a:t>
            </a:r>
          </a:p>
          <a:p>
            <a:r>
              <a:rPr lang="en-GB" dirty="0"/>
              <a:t>Compassion and commitment to social justice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AA18-DDC7-4E51-AEF5-33974F41704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656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AA18-DDC7-4E51-AEF5-33974F41704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461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AA18-DDC7-4E51-AEF5-33974F41704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74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AA18-DDC7-4E51-AEF5-33974F41704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022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AA18-DDC7-4E51-AEF5-33974F41704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293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AA18-DDC7-4E51-AEF5-33974F41704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23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23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9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7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0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50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7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76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3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27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2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B67CD-A0A0-4C90-A8AE-04C946204875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D131-DA4C-4C02-B63A-CF04A5F8F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15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vicequalitystandard.org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recognisingexcellence.co.uk/Advice_Quality_Standard_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vicequalitystandard.org.uk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recognisingexcellence.co.uk/Advice_Quality_Standard_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 smtClean="0"/>
              <a:t>The Advice </a:t>
            </a:r>
            <a:r>
              <a:rPr lang="en-GB" sz="4800" b="1" dirty="0"/>
              <a:t>Quality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145" y="5349922"/>
            <a:ext cx="10117428" cy="12000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://www.advicequalitystandard.org.uk</a:t>
            </a:r>
            <a:r>
              <a:rPr lang="en-GB" dirty="0" smtClean="0">
                <a:hlinkClick r:id="rId3"/>
              </a:rPr>
              <a:t>/</a:t>
            </a:r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4"/>
              </a:rPr>
              <a:t>http://www.recognisingexcellence.co.uk/Advice_Quality_Standard_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455" y="1690688"/>
            <a:ext cx="3416024" cy="34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What does this mean in practice?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First time AQS applicants: desk top audit plus on site assessment</a:t>
            </a:r>
          </a:p>
          <a:p>
            <a:r>
              <a:rPr lang="en-GB" dirty="0" smtClean="0"/>
              <a:t>Award lasts for 2 years</a:t>
            </a:r>
          </a:p>
          <a:p>
            <a:r>
              <a:rPr lang="en-GB" dirty="0" smtClean="0"/>
              <a:t>Expectation that continue to meet the standard </a:t>
            </a:r>
            <a:r>
              <a:rPr lang="en-GB" b="1" dirty="0" smtClean="0"/>
              <a:t>and</a:t>
            </a:r>
            <a:r>
              <a:rPr lang="en-GB" dirty="0" smtClean="0"/>
              <a:t> to develop</a:t>
            </a:r>
          </a:p>
          <a:p>
            <a:r>
              <a:rPr lang="en-GB" dirty="0" smtClean="0"/>
              <a:t>Assessment visit prior to expiry date for continuous award</a:t>
            </a:r>
          </a:p>
          <a:p>
            <a:endParaRPr lang="en-GB" dirty="0"/>
          </a:p>
          <a:p>
            <a:r>
              <a:rPr lang="en-GB" dirty="0" smtClean="0"/>
              <a:t>AQS is recognised by the Money Advice Service</a:t>
            </a:r>
          </a:p>
          <a:p>
            <a:r>
              <a:rPr lang="en-GB" dirty="0" smtClean="0"/>
              <a:t>AQS is in the process of assessment against the Welsh Framework</a:t>
            </a:r>
          </a:p>
          <a:p>
            <a:r>
              <a:rPr lang="en-GB" dirty="0" smtClean="0"/>
              <a:t>AQS is recognised by some funders and a requirement of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52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 smtClean="0"/>
              <a:t>The Advice </a:t>
            </a:r>
            <a:r>
              <a:rPr lang="en-GB" sz="4800" b="1" dirty="0"/>
              <a:t>Quality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145" y="5349922"/>
            <a:ext cx="10117428" cy="12000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://www.advicequalitystandard.org.uk</a:t>
            </a:r>
            <a:r>
              <a:rPr lang="en-GB" dirty="0" smtClean="0">
                <a:hlinkClick r:id="rId3"/>
              </a:rPr>
              <a:t>/</a:t>
            </a:r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4"/>
              </a:rPr>
              <a:t>http://www.recognisingexcellence.co.uk/Advice_Quality_Standard_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455" y="1690688"/>
            <a:ext cx="3416024" cy="34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1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What is the Advice Quality Standard?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organisational quality assurance audit</a:t>
            </a:r>
          </a:p>
          <a:p>
            <a:r>
              <a:rPr lang="en-GB" dirty="0" smtClean="0"/>
              <a:t>Gifted to the Advice Services Alliance by the former Legal Services Commission in 2012</a:t>
            </a:r>
          </a:p>
          <a:p>
            <a:r>
              <a:rPr lang="en-GB" dirty="0" smtClean="0"/>
              <a:t>Owned and managed by the Advice Services Alliance through an independent Project Management Committee, chaired by Professor Avrom Sherr</a:t>
            </a:r>
          </a:p>
          <a:p>
            <a:r>
              <a:rPr lang="en-GB" dirty="0" smtClean="0"/>
              <a:t>Held by over 650 separate social welfare legal advice services across England and Wales</a:t>
            </a:r>
          </a:p>
        </p:txBody>
      </p:sp>
    </p:spTree>
    <p:extLst>
      <p:ext uri="{BB962C8B-B14F-4D97-AF65-F5344CB8AC3E}">
        <p14:creationId xmlns:p14="http://schemas.microsoft.com/office/powerpoint/2010/main" val="353090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40489"/>
            <a:ext cx="10039066" cy="1146411"/>
          </a:xfrm>
        </p:spPr>
        <p:txBody>
          <a:bodyPr/>
          <a:lstStyle/>
          <a:p>
            <a:pPr algn="ctr"/>
            <a:r>
              <a:rPr lang="en-GB" b="1" dirty="0" smtClean="0"/>
              <a:t>‘Social Welfare Legal Advice Services’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847" y="1631857"/>
            <a:ext cx="4073183" cy="3041996"/>
          </a:xfrm>
        </p:spPr>
      </p:pic>
      <p:sp>
        <p:nvSpPr>
          <p:cNvPr id="3" name="TextBox 2"/>
          <p:cNvSpPr txBox="1"/>
          <p:nvPr/>
        </p:nvSpPr>
        <p:spPr>
          <a:xfrm>
            <a:off x="1201002" y="595780"/>
            <a:ext cx="82568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Who can apply for the AQS?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413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144" y="365125"/>
            <a:ext cx="8717361" cy="1325563"/>
          </a:xfrm>
        </p:spPr>
        <p:txBody>
          <a:bodyPr/>
          <a:lstStyle/>
          <a:p>
            <a:r>
              <a:rPr lang="en-GB" b="1" dirty="0" smtClean="0"/>
              <a:t>Who is not suitable for the AQS?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38142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</p:spPr>
        <p:txBody>
          <a:bodyPr/>
          <a:lstStyle/>
          <a:p>
            <a:pPr algn="ctr"/>
            <a:r>
              <a:rPr lang="en-GB" b="1" dirty="0" smtClean="0"/>
              <a:t>Core Elements </a:t>
            </a:r>
            <a:r>
              <a:rPr lang="en-GB" b="1" dirty="0"/>
              <a:t>of the AQS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98292"/>
            <a:ext cx="10515600" cy="277866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b="1" dirty="0"/>
              <a:t>Specification</a:t>
            </a:r>
            <a:r>
              <a:rPr lang="en-GB" sz="3600" dirty="0"/>
              <a:t> of Quality Assurance </a:t>
            </a:r>
            <a:r>
              <a:rPr lang="en-GB" sz="3600" dirty="0" smtClean="0"/>
              <a:t>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/>
              <a:t>Independent </a:t>
            </a:r>
            <a:r>
              <a:rPr lang="en-GB" sz="3600" b="1" dirty="0"/>
              <a:t>Audit </a:t>
            </a:r>
            <a:r>
              <a:rPr lang="en-GB" sz="3600" dirty="0"/>
              <a:t>to ensure standards are met and </a:t>
            </a:r>
            <a:r>
              <a:rPr lang="en-GB" sz="3600" dirty="0" smtClean="0"/>
              <a:t>maintained</a:t>
            </a:r>
            <a:endParaRPr lang="en-GB" sz="3600" dirty="0"/>
          </a:p>
          <a:p>
            <a:pPr marL="514350" indent="-514350">
              <a:buFont typeface="+mj-lt"/>
              <a:buAutoNum type="arabicPeriod"/>
            </a:pPr>
            <a:r>
              <a:rPr lang="en-GB" sz="3600" b="1" dirty="0"/>
              <a:t>Continuous improvement </a:t>
            </a:r>
            <a:r>
              <a:rPr lang="en-GB" sz="3600" dirty="0"/>
              <a:t>in the service </a:t>
            </a:r>
            <a:r>
              <a:rPr lang="en-GB" sz="3600" dirty="0" smtClean="0"/>
              <a:t>offered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12" y="1255452"/>
            <a:ext cx="1842590" cy="18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Structure of the </a:t>
            </a:r>
            <a:r>
              <a:rPr lang="en-GB" b="1" dirty="0" smtClean="0"/>
              <a:t>AQS Assessment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82" y="1825624"/>
            <a:ext cx="10672550" cy="4588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/>
              <a:t>A. Access </a:t>
            </a:r>
            <a:r>
              <a:rPr lang="en-GB" sz="3200" b="1" dirty="0"/>
              <a:t>to </a:t>
            </a:r>
            <a:r>
              <a:rPr lang="en-GB" sz="3200" b="1" dirty="0" smtClean="0"/>
              <a:t>Service</a:t>
            </a:r>
            <a:r>
              <a:rPr lang="en-GB" sz="3200" dirty="0"/>
              <a:t>			Ensuring </a:t>
            </a:r>
            <a:r>
              <a:rPr lang="en-GB" sz="3200" dirty="0" smtClean="0"/>
              <a:t>access to service</a:t>
            </a:r>
            <a:endParaRPr lang="en-GB" sz="3200" dirty="0"/>
          </a:p>
          <a:p>
            <a:pPr marL="0" indent="0">
              <a:buNone/>
            </a:pPr>
            <a:r>
              <a:rPr lang="en-GB" sz="3200" b="1" dirty="0" smtClean="0"/>
              <a:t>B. Seamless </a:t>
            </a:r>
            <a:r>
              <a:rPr lang="en-GB" sz="3200" b="1" dirty="0"/>
              <a:t>Service</a:t>
            </a:r>
            <a:r>
              <a:rPr lang="en-GB" sz="3200" dirty="0"/>
              <a:t>			</a:t>
            </a:r>
            <a:r>
              <a:rPr lang="en-GB" sz="3200" dirty="0" smtClean="0"/>
              <a:t>Referrals </a:t>
            </a:r>
            <a:r>
              <a:rPr lang="en-GB" sz="3200" dirty="0"/>
              <a:t>and case handling</a:t>
            </a:r>
          </a:p>
          <a:p>
            <a:pPr marL="0" indent="0">
              <a:buNone/>
            </a:pPr>
            <a:r>
              <a:rPr lang="en-GB" sz="3200" b="1" dirty="0" smtClean="0"/>
              <a:t>C. Running </a:t>
            </a:r>
            <a:r>
              <a:rPr lang="en-GB" sz="3200" b="1" dirty="0"/>
              <a:t>the organisation</a:t>
            </a:r>
            <a:r>
              <a:rPr lang="en-GB" sz="3200" dirty="0"/>
              <a:t>	</a:t>
            </a:r>
            <a:r>
              <a:rPr lang="en-GB" sz="3200" dirty="0" smtClean="0"/>
              <a:t>Organisation </a:t>
            </a:r>
            <a:r>
              <a:rPr lang="en-GB" sz="3200" dirty="0"/>
              <a:t>well managed</a:t>
            </a:r>
          </a:p>
          <a:p>
            <a:pPr marL="0" indent="0">
              <a:buNone/>
            </a:pPr>
            <a:r>
              <a:rPr lang="en-GB" sz="3200" b="1" dirty="0" smtClean="0"/>
              <a:t>D. People </a:t>
            </a:r>
            <a:r>
              <a:rPr lang="en-GB" sz="3200" b="1" dirty="0"/>
              <a:t>Management</a:t>
            </a:r>
            <a:r>
              <a:rPr lang="en-GB" sz="3200" dirty="0"/>
              <a:t>		</a:t>
            </a:r>
            <a:r>
              <a:rPr lang="en-GB" sz="3200" dirty="0" smtClean="0"/>
              <a:t>People </a:t>
            </a:r>
            <a:r>
              <a:rPr lang="en-GB" sz="3200" dirty="0"/>
              <a:t>are well managed</a:t>
            </a:r>
          </a:p>
          <a:p>
            <a:pPr marL="0" indent="0">
              <a:buNone/>
            </a:pPr>
            <a:r>
              <a:rPr lang="en-GB" sz="3200" b="1" dirty="0" smtClean="0"/>
              <a:t>E. Running </a:t>
            </a:r>
            <a:r>
              <a:rPr lang="en-GB" sz="3200" b="1" dirty="0"/>
              <a:t>the Service</a:t>
            </a:r>
            <a:r>
              <a:rPr lang="en-GB" sz="3200" dirty="0"/>
              <a:t>		</a:t>
            </a:r>
            <a:r>
              <a:rPr lang="en-GB" sz="3200" dirty="0" smtClean="0"/>
              <a:t>Advice properly </a:t>
            </a:r>
            <a:r>
              <a:rPr lang="en-GB" sz="3200" dirty="0"/>
              <a:t>managed</a:t>
            </a:r>
          </a:p>
          <a:p>
            <a:pPr marL="0" indent="0">
              <a:buNone/>
            </a:pPr>
            <a:r>
              <a:rPr lang="en-GB" sz="3200" b="1" dirty="0" smtClean="0"/>
              <a:t>F. Meeting </a:t>
            </a:r>
            <a:r>
              <a:rPr lang="en-GB" sz="3200" b="1" dirty="0"/>
              <a:t>client’s needs</a:t>
            </a:r>
            <a:r>
              <a:rPr lang="en-GB" sz="3200" dirty="0"/>
              <a:t>		</a:t>
            </a:r>
            <a:r>
              <a:rPr lang="en-GB" sz="3200" dirty="0" smtClean="0"/>
              <a:t>Clients </a:t>
            </a:r>
            <a:r>
              <a:rPr lang="en-GB" sz="3200" dirty="0"/>
              <a:t>receive good service</a:t>
            </a:r>
          </a:p>
          <a:p>
            <a:pPr marL="0" indent="0">
              <a:buNone/>
            </a:pPr>
            <a:r>
              <a:rPr lang="en-GB" sz="3200" b="1" dirty="0" smtClean="0"/>
              <a:t>G. Commitment </a:t>
            </a:r>
            <a:r>
              <a:rPr lang="en-GB" sz="3200" b="1" dirty="0"/>
              <a:t>to Quality</a:t>
            </a:r>
            <a:r>
              <a:rPr lang="en-GB" sz="3200" dirty="0"/>
              <a:t>	</a:t>
            </a:r>
            <a:r>
              <a:rPr lang="en-GB" sz="3200" dirty="0" smtClean="0"/>
              <a:t>	Maintain </a:t>
            </a:r>
            <a:r>
              <a:rPr lang="en-GB" sz="3200" dirty="0"/>
              <a:t>quality throughout</a:t>
            </a:r>
          </a:p>
        </p:txBody>
      </p:sp>
    </p:spTree>
    <p:extLst>
      <p:ext uri="{BB962C8B-B14F-4D97-AF65-F5344CB8AC3E}">
        <p14:creationId xmlns:p14="http://schemas.microsoft.com/office/powerpoint/2010/main" val="22768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Tailored to different types of services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Levels of advice offered</a:t>
            </a:r>
            <a:endParaRPr lang="en-GB" sz="3200" dirty="0"/>
          </a:p>
          <a:p>
            <a:pPr lvl="1"/>
            <a:r>
              <a:rPr lang="en-GB" sz="3200" dirty="0"/>
              <a:t>Advice level</a:t>
            </a:r>
          </a:p>
          <a:p>
            <a:pPr lvl="1"/>
            <a:r>
              <a:rPr lang="en-GB" sz="3200" dirty="0"/>
              <a:t>Advice with casework level  </a:t>
            </a:r>
            <a:endParaRPr lang="en-GB" sz="3200" dirty="0" smtClean="0"/>
          </a:p>
          <a:p>
            <a:pPr lvl="1"/>
            <a:r>
              <a:rPr lang="en-GB" sz="3200" dirty="0" smtClean="0"/>
              <a:t>Telephone </a:t>
            </a:r>
            <a:r>
              <a:rPr lang="en-GB" sz="3200" dirty="0"/>
              <a:t>requirements</a:t>
            </a:r>
          </a:p>
          <a:p>
            <a:r>
              <a:rPr lang="en-GB" sz="3200" dirty="0" smtClean="0"/>
              <a:t>Delivery methods</a:t>
            </a:r>
          </a:p>
          <a:p>
            <a:pPr lvl="1"/>
            <a:r>
              <a:rPr lang="en-GB" sz="3200" dirty="0" smtClean="0"/>
              <a:t>Face to face or telephone</a:t>
            </a:r>
          </a:p>
          <a:p>
            <a:r>
              <a:rPr lang="en-GB" sz="3200" dirty="0" smtClean="0"/>
              <a:t>Client Groups </a:t>
            </a:r>
          </a:p>
          <a:p>
            <a:r>
              <a:rPr lang="en-GB" sz="3200" dirty="0" smtClean="0"/>
              <a:t>Specialist Area of Law</a:t>
            </a:r>
          </a:p>
          <a:p>
            <a:pPr marL="0" indent="0">
              <a:buNone/>
            </a:pPr>
            <a:r>
              <a:rPr lang="en-GB" dirty="0"/>
              <a:t>	</a:t>
            </a:r>
            <a:endParaRPr lang="en-GB" dirty="0" smtClean="0"/>
          </a:p>
        </p:txBody>
      </p:sp>
      <p:sp>
        <p:nvSpPr>
          <p:cNvPr id="4" name="7-Point Star 3"/>
          <p:cNvSpPr/>
          <p:nvPr/>
        </p:nvSpPr>
        <p:spPr>
          <a:xfrm>
            <a:off x="6523629" y="1555846"/>
            <a:ext cx="4490113" cy="3940920"/>
          </a:xfrm>
          <a:prstGeom prst="star7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 rot="1258784">
            <a:off x="7022139" y="2666494"/>
            <a:ext cx="3342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There is no such thing as an average advice service!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3615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What are quality standards about?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3" t="-2047" r="267" b="10302"/>
          <a:stretch/>
        </p:blipFill>
        <p:spPr>
          <a:xfrm>
            <a:off x="3102661" y="1690688"/>
            <a:ext cx="5280470" cy="3781644"/>
          </a:xfrm>
        </p:spPr>
      </p:pic>
    </p:spTree>
    <p:extLst>
      <p:ext uri="{BB962C8B-B14F-4D97-AF65-F5344CB8AC3E}">
        <p14:creationId xmlns:p14="http://schemas.microsoft.com/office/powerpoint/2010/main" val="15812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992" y="1501254"/>
            <a:ext cx="10384808" cy="4989697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Quality services are </a:t>
            </a:r>
            <a:r>
              <a:rPr lang="en-GB" sz="3200" dirty="0"/>
              <a:t>simply better </a:t>
            </a:r>
          </a:p>
          <a:p>
            <a:r>
              <a:rPr lang="en-GB" sz="3200" dirty="0"/>
              <a:t>Assurance to the </a:t>
            </a:r>
            <a:r>
              <a:rPr lang="en-GB" sz="3200" dirty="0" smtClean="0"/>
              <a:t>public and your clients</a:t>
            </a:r>
            <a:endParaRPr lang="en-GB" sz="3200" dirty="0"/>
          </a:p>
          <a:p>
            <a:r>
              <a:rPr lang="en-GB" sz="3200" dirty="0"/>
              <a:t>Statement of values to funders </a:t>
            </a:r>
          </a:p>
          <a:p>
            <a:r>
              <a:rPr lang="en-GB" sz="3200" dirty="0"/>
              <a:t>Common language between organisations</a:t>
            </a:r>
          </a:p>
          <a:p>
            <a:r>
              <a:rPr lang="en-GB" sz="3200" dirty="0"/>
              <a:t>Helps trustees govern more effectively</a:t>
            </a:r>
          </a:p>
          <a:p>
            <a:r>
              <a:rPr lang="en-GB" sz="3200" dirty="0"/>
              <a:t>Focuses attention on issues that </a:t>
            </a:r>
            <a:r>
              <a:rPr lang="en-GB" sz="3200" dirty="0" smtClean="0"/>
              <a:t>matter</a:t>
            </a:r>
          </a:p>
          <a:p>
            <a:r>
              <a:rPr lang="en-GB" sz="3200" dirty="0" smtClean="0"/>
              <a:t>Part of a community of over 650 AQS holders</a:t>
            </a:r>
            <a:endParaRPr lang="en-GB" sz="3200" dirty="0"/>
          </a:p>
          <a:p>
            <a:endParaRPr lang="en-GB" sz="3200" dirty="0"/>
          </a:p>
          <a:p>
            <a:pPr marL="0" indent="0">
              <a:buNone/>
            </a:pPr>
            <a:r>
              <a:rPr lang="en-GB" sz="3200" dirty="0"/>
              <a:t>(But it is </a:t>
            </a:r>
            <a:r>
              <a:rPr lang="en-GB" sz="3200" dirty="0" smtClean="0"/>
              <a:t>tough, time </a:t>
            </a:r>
            <a:r>
              <a:rPr lang="en-GB" sz="3200" dirty="0"/>
              <a:t>consuming and </a:t>
            </a:r>
            <a:r>
              <a:rPr lang="en-GB" sz="3200" dirty="0" smtClean="0"/>
              <a:t>can spotlight issues</a:t>
            </a:r>
            <a:r>
              <a:rPr lang="en-GB" sz="3200" dirty="0"/>
              <a:t>)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47245" cy="1325563"/>
          </a:xfrm>
        </p:spPr>
        <p:txBody>
          <a:bodyPr/>
          <a:lstStyle/>
          <a:p>
            <a:pPr algn="ctr"/>
            <a:r>
              <a:rPr lang="en-GB" b="1" dirty="0" smtClean="0"/>
              <a:t>Why ‘Quality’?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037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400</Words>
  <Application>Microsoft Office PowerPoint</Application>
  <PresentationFormat>Custom</PresentationFormat>
  <Paragraphs>75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Advice Quality Standard</vt:lpstr>
      <vt:lpstr>What is the Advice Quality Standard?</vt:lpstr>
      <vt:lpstr>‘Social Welfare Legal Advice Services’</vt:lpstr>
      <vt:lpstr>Who is not suitable for the AQS?</vt:lpstr>
      <vt:lpstr>Core Elements of the AQS</vt:lpstr>
      <vt:lpstr>Structure of the AQS Assessment</vt:lpstr>
      <vt:lpstr>Tailored to different types of services</vt:lpstr>
      <vt:lpstr>What are quality standards about?</vt:lpstr>
      <vt:lpstr>Why ‘Quality’?</vt:lpstr>
      <vt:lpstr>What does this mean in practice?</vt:lpstr>
      <vt:lpstr>The Advice Quality Standard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Advice Quality Standard</dc:title>
  <dc:creator>ASA</dc:creator>
  <cp:lastModifiedBy>Richard Pitkethly</cp:lastModifiedBy>
  <cp:revision>18</cp:revision>
  <cp:lastPrinted>2017-11-02T16:04:42Z</cp:lastPrinted>
  <dcterms:modified xsi:type="dcterms:W3CDTF">2018-09-25T11:37:20Z</dcterms:modified>
</cp:coreProperties>
</file>